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2C890-D390-496A-ACB7-1D87DAD5395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E0959-5311-4386-A613-CADF3224F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3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CEFE5-0BFB-40E9-908D-DD70FC0A44E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4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FDD1C22-FB71-4C83-8452-8EF97A87786F}"/>
              </a:ext>
            </a:extLst>
          </p:cNvPr>
          <p:cNvSpPr/>
          <p:nvPr userDrawn="1"/>
        </p:nvSpPr>
        <p:spPr>
          <a:xfrm>
            <a:off x="2013598" y="2100134"/>
            <a:ext cx="3050846" cy="37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8AF8E-FC24-4DFD-AA4F-72B5E1F75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5598" y="2236579"/>
            <a:ext cx="2736000" cy="1237665"/>
          </a:xfrm>
        </p:spPr>
        <p:txBody>
          <a:bodyPr anchor="b"/>
          <a:lstStyle>
            <a:lvl1pPr algn="l"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07F18-3FB0-4875-B8A6-BB5DA40D5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5598" y="3590704"/>
            <a:ext cx="2736000" cy="998411"/>
          </a:xfrm>
        </p:spPr>
        <p:txBody>
          <a:bodyPr/>
          <a:lstStyle>
            <a:lvl1pPr marL="0" indent="0" algn="l">
              <a:buNone/>
              <a:defRPr sz="1000" b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9564A37E-F656-496B-825C-5F1F31C3755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779976" y="1464181"/>
            <a:ext cx="276363" cy="357291"/>
          </a:xfrm>
          <a:custGeom>
            <a:avLst/>
            <a:gdLst>
              <a:gd name="T0" fmla="*/ 66 w 866"/>
              <a:gd name="T1" fmla="*/ 1123 h 1123"/>
              <a:gd name="T2" fmla="*/ 66 w 866"/>
              <a:gd name="T3" fmla="*/ 152 h 1123"/>
              <a:gd name="T4" fmla="*/ 0 w 866"/>
              <a:gd name="T5" fmla="*/ 152 h 1123"/>
              <a:gd name="T6" fmla="*/ 0 w 866"/>
              <a:gd name="T7" fmla="*/ 15 h 1123"/>
              <a:gd name="T8" fmla="*/ 256 w 866"/>
              <a:gd name="T9" fmla="*/ 15 h 1123"/>
              <a:gd name="T10" fmla="*/ 296 w 866"/>
              <a:gd name="T11" fmla="*/ 100 h 1123"/>
              <a:gd name="T12" fmla="*/ 530 w 866"/>
              <a:gd name="T13" fmla="*/ 0 h 1123"/>
              <a:gd name="T14" fmla="*/ 866 w 866"/>
              <a:gd name="T15" fmla="*/ 395 h 1123"/>
              <a:gd name="T16" fmla="*/ 474 w 866"/>
              <a:gd name="T17" fmla="*/ 825 h 1123"/>
              <a:gd name="T18" fmla="*/ 259 w 866"/>
              <a:gd name="T19" fmla="*/ 741 h 1123"/>
              <a:gd name="T20" fmla="*/ 259 w 866"/>
              <a:gd name="T21" fmla="*/ 1123 h 1123"/>
              <a:gd name="T22" fmla="*/ 66 w 866"/>
              <a:gd name="T23" fmla="*/ 1123 h 1123"/>
              <a:gd name="T24" fmla="*/ 458 w 866"/>
              <a:gd name="T25" fmla="*/ 149 h 1123"/>
              <a:gd name="T26" fmla="*/ 251 w 866"/>
              <a:gd name="T27" fmla="*/ 415 h 1123"/>
              <a:gd name="T28" fmla="*/ 450 w 866"/>
              <a:gd name="T29" fmla="*/ 681 h 1123"/>
              <a:gd name="T30" fmla="*/ 672 w 866"/>
              <a:gd name="T31" fmla="*/ 405 h 1123"/>
              <a:gd name="T32" fmla="*/ 458 w 866"/>
              <a:gd name="T33" fmla="*/ 149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66" h="1123">
                <a:moveTo>
                  <a:pt x="66" y="1123"/>
                </a:moveTo>
                <a:cubicBezTo>
                  <a:pt x="66" y="152"/>
                  <a:pt x="66" y="152"/>
                  <a:pt x="66" y="152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5"/>
                  <a:pt x="0" y="15"/>
                  <a:pt x="0" y="15"/>
                </a:cubicBezTo>
                <a:cubicBezTo>
                  <a:pt x="256" y="15"/>
                  <a:pt x="256" y="15"/>
                  <a:pt x="256" y="15"/>
                </a:cubicBezTo>
                <a:cubicBezTo>
                  <a:pt x="296" y="100"/>
                  <a:pt x="296" y="100"/>
                  <a:pt x="296" y="100"/>
                </a:cubicBezTo>
                <a:cubicBezTo>
                  <a:pt x="363" y="19"/>
                  <a:pt x="450" y="0"/>
                  <a:pt x="530" y="0"/>
                </a:cubicBezTo>
                <a:cubicBezTo>
                  <a:pt x="728" y="0"/>
                  <a:pt x="866" y="165"/>
                  <a:pt x="866" y="395"/>
                </a:cubicBezTo>
                <a:cubicBezTo>
                  <a:pt x="866" y="637"/>
                  <a:pt x="738" y="825"/>
                  <a:pt x="474" y="825"/>
                </a:cubicBezTo>
                <a:cubicBezTo>
                  <a:pt x="383" y="825"/>
                  <a:pt x="310" y="790"/>
                  <a:pt x="259" y="741"/>
                </a:cubicBezTo>
                <a:cubicBezTo>
                  <a:pt x="259" y="1123"/>
                  <a:pt x="259" y="1123"/>
                  <a:pt x="259" y="1123"/>
                </a:cubicBezTo>
                <a:lnTo>
                  <a:pt x="66" y="1123"/>
                </a:lnTo>
                <a:close/>
                <a:moveTo>
                  <a:pt x="458" y="149"/>
                </a:moveTo>
                <a:cubicBezTo>
                  <a:pt x="315" y="149"/>
                  <a:pt x="251" y="231"/>
                  <a:pt x="251" y="415"/>
                </a:cubicBezTo>
                <a:cubicBezTo>
                  <a:pt x="251" y="594"/>
                  <a:pt x="316" y="681"/>
                  <a:pt x="450" y="681"/>
                </a:cubicBezTo>
                <a:cubicBezTo>
                  <a:pt x="589" y="681"/>
                  <a:pt x="672" y="578"/>
                  <a:pt x="672" y="405"/>
                </a:cubicBezTo>
                <a:cubicBezTo>
                  <a:pt x="672" y="249"/>
                  <a:pt x="588" y="149"/>
                  <a:pt x="458" y="149"/>
                </a:cubicBez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27">
            <a:extLst>
              <a:ext uri="{FF2B5EF4-FFF2-40B4-BE49-F238E27FC236}">
                <a16:creationId xmlns:a16="http://schemas.microsoft.com/office/drawing/2014/main" id="{C4F7968C-35D6-4225-9D86-FAC8701BDB7F}"/>
              </a:ext>
            </a:extLst>
          </p:cNvPr>
          <p:cNvSpPr>
            <a:spLocks/>
          </p:cNvSpPr>
          <p:nvPr userDrawn="1"/>
        </p:nvSpPr>
        <p:spPr bwMode="auto">
          <a:xfrm>
            <a:off x="3234554" y="1426299"/>
            <a:ext cx="136029" cy="299608"/>
          </a:xfrm>
          <a:custGeom>
            <a:avLst/>
            <a:gdLst>
              <a:gd name="T0" fmla="*/ 427 w 427"/>
              <a:gd name="T1" fmla="*/ 269 h 940"/>
              <a:gd name="T2" fmla="*/ 427 w 427"/>
              <a:gd name="T3" fmla="*/ 132 h 940"/>
              <a:gd name="T4" fmla="*/ 256 w 427"/>
              <a:gd name="T5" fmla="*/ 132 h 940"/>
              <a:gd name="T6" fmla="*/ 256 w 427"/>
              <a:gd name="T7" fmla="*/ 0 h 940"/>
              <a:gd name="T8" fmla="*/ 63 w 427"/>
              <a:gd name="T9" fmla="*/ 0 h 940"/>
              <a:gd name="T10" fmla="*/ 63 w 427"/>
              <a:gd name="T11" fmla="*/ 132 h 940"/>
              <a:gd name="T12" fmla="*/ 0 w 427"/>
              <a:gd name="T13" fmla="*/ 132 h 940"/>
              <a:gd name="T14" fmla="*/ 0 w 427"/>
              <a:gd name="T15" fmla="*/ 269 h 940"/>
              <a:gd name="T16" fmla="*/ 63 w 427"/>
              <a:gd name="T17" fmla="*/ 269 h 940"/>
              <a:gd name="T18" fmla="*/ 63 w 427"/>
              <a:gd name="T19" fmla="*/ 725 h 940"/>
              <a:gd name="T20" fmla="*/ 269 w 427"/>
              <a:gd name="T21" fmla="*/ 940 h 940"/>
              <a:gd name="T22" fmla="*/ 405 w 427"/>
              <a:gd name="T23" fmla="*/ 927 h 940"/>
              <a:gd name="T24" fmla="*/ 405 w 427"/>
              <a:gd name="T25" fmla="*/ 801 h 940"/>
              <a:gd name="T26" fmla="*/ 359 w 427"/>
              <a:gd name="T27" fmla="*/ 803 h 940"/>
              <a:gd name="T28" fmla="*/ 256 w 427"/>
              <a:gd name="T29" fmla="*/ 693 h 940"/>
              <a:gd name="T30" fmla="*/ 256 w 427"/>
              <a:gd name="T31" fmla="*/ 269 h 940"/>
              <a:gd name="T32" fmla="*/ 427 w 427"/>
              <a:gd name="T33" fmla="*/ 269 h 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7" h="940">
                <a:moveTo>
                  <a:pt x="427" y="269"/>
                </a:moveTo>
                <a:cubicBezTo>
                  <a:pt x="427" y="132"/>
                  <a:pt x="427" y="132"/>
                  <a:pt x="427" y="132"/>
                </a:cubicBezTo>
                <a:cubicBezTo>
                  <a:pt x="256" y="132"/>
                  <a:pt x="256" y="132"/>
                  <a:pt x="256" y="132"/>
                </a:cubicBezTo>
                <a:cubicBezTo>
                  <a:pt x="256" y="0"/>
                  <a:pt x="256" y="0"/>
                  <a:pt x="256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3" y="132"/>
                  <a:pt x="63" y="132"/>
                  <a:pt x="63" y="132"/>
                </a:cubicBezTo>
                <a:cubicBezTo>
                  <a:pt x="0" y="132"/>
                  <a:pt x="0" y="132"/>
                  <a:pt x="0" y="132"/>
                </a:cubicBezTo>
                <a:cubicBezTo>
                  <a:pt x="0" y="269"/>
                  <a:pt x="0" y="269"/>
                  <a:pt x="0" y="269"/>
                </a:cubicBezTo>
                <a:cubicBezTo>
                  <a:pt x="63" y="269"/>
                  <a:pt x="63" y="269"/>
                  <a:pt x="63" y="269"/>
                </a:cubicBezTo>
                <a:cubicBezTo>
                  <a:pt x="63" y="725"/>
                  <a:pt x="63" y="725"/>
                  <a:pt x="63" y="725"/>
                </a:cubicBezTo>
                <a:cubicBezTo>
                  <a:pt x="63" y="878"/>
                  <a:pt x="122" y="940"/>
                  <a:pt x="269" y="940"/>
                </a:cubicBezTo>
                <a:cubicBezTo>
                  <a:pt x="315" y="940"/>
                  <a:pt x="364" y="938"/>
                  <a:pt x="405" y="927"/>
                </a:cubicBezTo>
                <a:cubicBezTo>
                  <a:pt x="405" y="801"/>
                  <a:pt x="405" y="801"/>
                  <a:pt x="405" y="801"/>
                </a:cubicBezTo>
                <a:cubicBezTo>
                  <a:pt x="389" y="802"/>
                  <a:pt x="373" y="803"/>
                  <a:pt x="359" y="803"/>
                </a:cubicBezTo>
                <a:cubicBezTo>
                  <a:pt x="273" y="803"/>
                  <a:pt x="256" y="761"/>
                  <a:pt x="256" y="693"/>
                </a:cubicBezTo>
                <a:cubicBezTo>
                  <a:pt x="256" y="269"/>
                  <a:pt x="256" y="269"/>
                  <a:pt x="256" y="269"/>
                </a:cubicBezTo>
                <a:lnTo>
                  <a:pt x="427" y="2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28">
            <a:extLst>
              <a:ext uri="{FF2B5EF4-FFF2-40B4-BE49-F238E27FC236}">
                <a16:creationId xmlns:a16="http://schemas.microsoft.com/office/drawing/2014/main" id="{146C1E34-4286-43D6-92DB-4A677FD9404F}"/>
              </a:ext>
            </a:extLst>
          </p:cNvPr>
          <p:cNvSpPr>
            <a:spLocks/>
          </p:cNvSpPr>
          <p:nvPr userDrawn="1"/>
        </p:nvSpPr>
        <p:spPr bwMode="auto">
          <a:xfrm>
            <a:off x="2171289" y="1408220"/>
            <a:ext cx="300469" cy="320270"/>
          </a:xfrm>
          <a:custGeom>
            <a:avLst/>
            <a:gdLst>
              <a:gd name="T0" fmla="*/ 483 w 942"/>
              <a:gd name="T1" fmla="*/ 1007 h 1007"/>
              <a:gd name="T2" fmla="*/ 0 w 942"/>
              <a:gd name="T3" fmla="*/ 508 h 1007"/>
              <a:gd name="T4" fmla="*/ 129 w 942"/>
              <a:gd name="T5" fmla="*/ 150 h 1007"/>
              <a:gd name="T6" fmla="*/ 494 w 942"/>
              <a:gd name="T7" fmla="*/ 0 h 1007"/>
              <a:gd name="T8" fmla="*/ 942 w 942"/>
              <a:gd name="T9" fmla="*/ 342 h 1007"/>
              <a:gd name="T10" fmla="*/ 724 w 942"/>
              <a:gd name="T11" fmla="*/ 342 h 1007"/>
              <a:gd name="T12" fmla="*/ 490 w 942"/>
              <a:gd name="T13" fmla="*/ 152 h 1007"/>
              <a:gd name="T14" fmla="*/ 215 w 942"/>
              <a:gd name="T15" fmla="*/ 501 h 1007"/>
              <a:gd name="T16" fmla="*/ 488 w 942"/>
              <a:gd name="T17" fmla="*/ 855 h 1007"/>
              <a:gd name="T18" fmla="*/ 720 w 942"/>
              <a:gd name="T19" fmla="*/ 697 h 1007"/>
              <a:gd name="T20" fmla="*/ 938 w 942"/>
              <a:gd name="T21" fmla="*/ 697 h 1007"/>
              <a:gd name="T22" fmla="*/ 483 w 942"/>
              <a:gd name="T23" fmla="*/ 1007 h 1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2" h="1007">
                <a:moveTo>
                  <a:pt x="483" y="1007"/>
                </a:moveTo>
                <a:cubicBezTo>
                  <a:pt x="181" y="1007"/>
                  <a:pt x="0" y="821"/>
                  <a:pt x="0" y="508"/>
                </a:cubicBezTo>
                <a:cubicBezTo>
                  <a:pt x="0" y="368"/>
                  <a:pt x="46" y="241"/>
                  <a:pt x="129" y="150"/>
                </a:cubicBezTo>
                <a:cubicBezTo>
                  <a:pt x="218" y="52"/>
                  <a:pt x="344" y="0"/>
                  <a:pt x="494" y="0"/>
                </a:cubicBezTo>
                <a:cubicBezTo>
                  <a:pt x="756" y="0"/>
                  <a:pt x="920" y="143"/>
                  <a:pt x="942" y="342"/>
                </a:cubicBezTo>
                <a:cubicBezTo>
                  <a:pt x="724" y="342"/>
                  <a:pt x="724" y="342"/>
                  <a:pt x="724" y="342"/>
                </a:cubicBezTo>
                <a:cubicBezTo>
                  <a:pt x="700" y="203"/>
                  <a:pt x="604" y="152"/>
                  <a:pt x="490" y="152"/>
                </a:cubicBezTo>
                <a:cubicBezTo>
                  <a:pt x="321" y="152"/>
                  <a:pt x="215" y="286"/>
                  <a:pt x="215" y="501"/>
                </a:cubicBezTo>
                <a:cubicBezTo>
                  <a:pt x="215" y="723"/>
                  <a:pt x="318" y="855"/>
                  <a:pt x="488" y="855"/>
                </a:cubicBezTo>
                <a:cubicBezTo>
                  <a:pt x="596" y="855"/>
                  <a:pt x="671" y="811"/>
                  <a:pt x="720" y="697"/>
                </a:cubicBezTo>
                <a:cubicBezTo>
                  <a:pt x="938" y="697"/>
                  <a:pt x="938" y="697"/>
                  <a:pt x="938" y="697"/>
                </a:cubicBezTo>
                <a:cubicBezTo>
                  <a:pt x="895" y="851"/>
                  <a:pt x="777" y="1007"/>
                  <a:pt x="483" y="1007"/>
                </a:cubicBez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29">
            <a:extLst>
              <a:ext uri="{FF2B5EF4-FFF2-40B4-BE49-F238E27FC236}">
                <a16:creationId xmlns:a16="http://schemas.microsoft.com/office/drawing/2014/main" id="{37549AE3-D549-45AF-B121-73AB6D5A330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092498" y="1361729"/>
            <a:ext cx="80068" cy="359874"/>
          </a:xfrm>
          <a:custGeom>
            <a:avLst/>
            <a:gdLst>
              <a:gd name="T0" fmla="*/ 21 w 93"/>
              <a:gd name="T1" fmla="*/ 418 h 418"/>
              <a:gd name="T2" fmla="*/ 21 w 93"/>
              <a:gd name="T3" fmla="*/ 175 h 418"/>
              <a:gd name="T4" fmla="*/ 0 w 93"/>
              <a:gd name="T5" fmla="*/ 175 h 418"/>
              <a:gd name="T6" fmla="*/ 0 w 93"/>
              <a:gd name="T7" fmla="*/ 124 h 418"/>
              <a:gd name="T8" fmla="*/ 93 w 93"/>
              <a:gd name="T9" fmla="*/ 124 h 418"/>
              <a:gd name="T10" fmla="*/ 93 w 93"/>
              <a:gd name="T11" fmla="*/ 418 h 418"/>
              <a:gd name="T12" fmla="*/ 21 w 93"/>
              <a:gd name="T13" fmla="*/ 418 h 418"/>
              <a:gd name="T14" fmla="*/ 21 w 93"/>
              <a:gd name="T15" fmla="*/ 77 h 418"/>
              <a:gd name="T16" fmla="*/ 93 w 93"/>
              <a:gd name="T17" fmla="*/ 77 h 418"/>
              <a:gd name="T18" fmla="*/ 93 w 93"/>
              <a:gd name="T19" fmla="*/ 0 h 418"/>
              <a:gd name="T20" fmla="*/ 21 w 93"/>
              <a:gd name="T21" fmla="*/ 0 h 418"/>
              <a:gd name="T22" fmla="*/ 21 w 93"/>
              <a:gd name="T23" fmla="*/ 7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" h="418">
                <a:moveTo>
                  <a:pt x="21" y="418"/>
                </a:moveTo>
                <a:lnTo>
                  <a:pt x="21" y="175"/>
                </a:lnTo>
                <a:lnTo>
                  <a:pt x="0" y="175"/>
                </a:lnTo>
                <a:lnTo>
                  <a:pt x="0" y="124"/>
                </a:lnTo>
                <a:lnTo>
                  <a:pt x="93" y="124"/>
                </a:lnTo>
                <a:lnTo>
                  <a:pt x="93" y="418"/>
                </a:lnTo>
                <a:lnTo>
                  <a:pt x="21" y="418"/>
                </a:lnTo>
                <a:close/>
                <a:moveTo>
                  <a:pt x="21" y="77"/>
                </a:moveTo>
                <a:lnTo>
                  <a:pt x="93" y="77"/>
                </a:lnTo>
                <a:lnTo>
                  <a:pt x="93" y="0"/>
                </a:lnTo>
                <a:lnTo>
                  <a:pt x="21" y="0"/>
                </a:lnTo>
                <a:lnTo>
                  <a:pt x="21" y="7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30">
            <a:extLst>
              <a:ext uri="{FF2B5EF4-FFF2-40B4-BE49-F238E27FC236}">
                <a16:creationId xmlns:a16="http://schemas.microsoft.com/office/drawing/2014/main" id="{653A8D44-CC25-4BA1-BEB4-E82873B94D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01577" y="1464181"/>
            <a:ext cx="249673" cy="262588"/>
          </a:xfrm>
          <a:custGeom>
            <a:avLst/>
            <a:gdLst>
              <a:gd name="T0" fmla="*/ 721 w 782"/>
              <a:gd name="T1" fmla="*/ 677 h 823"/>
              <a:gd name="T2" fmla="*/ 721 w 782"/>
              <a:gd name="T3" fmla="*/ 252 h 823"/>
              <a:gd name="T4" fmla="*/ 384 w 782"/>
              <a:gd name="T5" fmla="*/ 0 h 823"/>
              <a:gd name="T6" fmla="*/ 212 w 782"/>
              <a:gd name="T7" fmla="*/ 8 h 823"/>
              <a:gd name="T8" fmla="*/ 212 w 782"/>
              <a:gd name="T9" fmla="*/ 156 h 823"/>
              <a:gd name="T10" fmla="*/ 379 w 782"/>
              <a:gd name="T11" fmla="*/ 149 h 823"/>
              <a:gd name="T12" fmla="*/ 533 w 782"/>
              <a:gd name="T13" fmla="*/ 268 h 823"/>
              <a:gd name="T14" fmla="*/ 533 w 782"/>
              <a:gd name="T15" fmla="*/ 326 h 823"/>
              <a:gd name="T16" fmla="*/ 384 w 782"/>
              <a:gd name="T17" fmla="*/ 326 h 823"/>
              <a:gd name="T18" fmla="*/ 0 w 782"/>
              <a:gd name="T19" fmla="*/ 584 h 823"/>
              <a:gd name="T20" fmla="*/ 274 w 782"/>
              <a:gd name="T21" fmla="*/ 823 h 823"/>
              <a:gd name="T22" fmla="*/ 528 w 782"/>
              <a:gd name="T23" fmla="*/ 740 h 823"/>
              <a:gd name="T24" fmla="*/ 562 w 782"/>
              <a:gd name="T25" fmla="*/ 807 h 823"/>
              <a:gd name="T26" fmla="*/ 782 w 782"/>
              <a:gd name="T27" fmla="*/ 807 h 823"/>
              <a:gd name="T28" fmla="*/ 782 w 782"/>
              <a:gd name="T29" fmla="*/ 677 h 823"/>
              <a:gd name="T30" fmla="*/ 721 w 782"/>
              <a:gd name="T31" fmla="*/ 677 h 823"/>
              <a:gd name="T32" fmla="*/ 335 w 782"/>
              <a:gd name="T33" fmla="*/ 697 h 823"/>
              <a:gd name="T34" fmla="*/ 191 w 782"/>
              <a:gd name="T35" fmla="*/ 571 h 823"/>
              <a:gd name="T36" fmla="*/ 402 w 782"/>
              <a:gd name="T37" fmla="*/ 444 h 823"/>
              <a:gd name="T38" fmla="*/ 533 w 782"/>
              <a:gd name="T39" fmla="*/ 444 h 823"/>
              <a:gd name="T40" fmla="*/ 533 w 782"/>
              <a:gd name="T41" fmla="*/ 471 h 823"/>
              <a:gd name="T42" fmla="*/ 335 w 782"/>
              <a:gd name="T43" fmla="*/ 697 h 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82" h="823">
                <a:moveTo>
                  <a:pt x="721" y="677"/>
                </a:moveTo>
                <a:cubicBezTo>
                  <a:pt x="721" y="252"/>
                  <a:pt x="721" y="252"/>
                  <a:pt x="721" y="252"/>
                </a:cubicBezTo>
                <a:cubicBezTo>
                  <a:pt x="721" y="82"/>
                  <a:pt x="610" y="0"/>
                  <a:pt x="384" y="0"/>
                </a:cubicBezTo>
                <a:cubicBezTo>
                  <a:pt x="326" y="0"/>
                  <a:pt x="247" y="5"/>
                  <a:pt x="212" y="8"/>
                </a:cubicBezTo>
                <a:cubicBezTo>
                  <a:pt x="212" y="156"/>
                  <a:pt x="212" y="156"/>
                  <a:pt x="212" y="156"/>
                </a:cubicBezTo>
                <a:cubicBezTo>
                  <a:pt x="243" y="154"/>
                  <a:pt x="319" y="149"/>
                  <a:pt x="379" y="149"/>
                </a:cubicBezTo>
                <a:cubicBezTo>
                  <a:pt x="481" y="149"/>
                  <a:pt x="533" y="189"/>
                  <a:pt x="533" y="268"/>
                </a:cubicBezTo>
                <a:cubicBezTo>
                  <a:pt x="533" y="326"/>
                  <a:pt x="533" y="326"/>
                  <a:pt x="533" y="326"/>
                </a:cubicBezTo>
                <a:cubicBezTo>
                  <a:pt x="384" y="326"/>
                  <a:pt x="384" y="326"/>
                  <a:pt x="384" y="326"/>
                </a:cubicBezTo>
                <a:cubicBezTo>
                  <a:pt x="129" y="326"/>
                  <a:pt x="0" y="413"/>
                  <a:pt x="0" y="584"/>
                </a:cubicBezTo>
                <a:cubicBezTo>
                  <a:pt x="0" y="697"/>
                  <a:pt x="71" y="823"/>
                  <a:pt x="274" y="823"/>
                </a:cubicBezTo>
                <a:cubicBezTo>
                  <a:pt x="436" y="823"/>
                  <a:pt x="493" y="778"/>
                  <a:pt x="528" y="740"/>
                </a:cubicBezTo>
                <a:cubicBezTo>
                  <a:pt x="562" y="807"/>
                  <a:pt x="562" y="807"/>
                  <a:pt x="562" y="807"/>
                </a:cubicBezTo>
                <a:cubicBezTo>
                  <a:pt x="782" y="807"/>
                  <a:pt x="782" y="807"/>
                  <a:pt x="782" y="807"/>
                </a:cubicBezTo>
                <a:cubicBezTo>
                  <a:pt x="782" y="677"/>
                  <a:pt x="782" y="677"/>
                  <a:pt x="782" y="677"/>
                </a:cubicBezTo>
                <a:lnTo>
                  <a:pt x="721" y="677"/>
                </a:lnTo>
                <a:close/>
                <a:moveTo>
                  <a:pt x="335" y="697"/>
                </a:moveTo>
                <a:cubicBezTo>
                  <a:pt x="248" y="697"/>
                  <a:pt x="191" y="647"/>
                  <a:pt x="191" y="571"/>
                </a:cubicBezTo>
                <a:cubicBezTo>
                  <a:pt x="191" y="508"/>
                  <a:pt x="216" y="444"/>
                  <a:pt x="402" y="444"/>
                </a:cubicBezTo>
                <a:cubicBezTo>
                  <a:pt x="533" y="444"/>
                  <a:pt x="533" y="444"/>
                  <a:pt x="533" y="444"/>
                </a:cubicBezTo>
                <a:cubicBezTo>
                  <a:pt x="533" y="471"/>
                  <a:pt x="533" y="471"/>
                  <a:pt x="533" y="471"/>
                </a:cubicBezTo>
                <a:cubicBezTo>
                  <a:pt x="533" y="568"/>
                  <a:pt x="512" y="697"/>
                  <a:pt x="335" y="697"/>
                </a:cubicBez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31">
            <a:extLst>
              <a:ext uri="{FF2B5EF4-FFF2-40B4-BE49-F238E27FC236}">
                <a16:creationId xmlns:a16="http://schemas.microsoft.com/office/drawing/2014/main" id="{EA56B12D-11EC-4FC6-8A5F-A73551549B2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497587" y="1464181"/>
            <a:ext cx="249673" cy="262588"/>
          </a:xfrm>
          <a:custGeom>
            <a:avLst/>
            <a:gdLst>
              <a:gd name="T0" fmla="*/ 722 w 783"/>
              <a:gd name="T1" fmla="*/ 677 h 823"/>
              <a:gd name="T2" fmla="*/ 722 w 783"/>
              <a:gd name="T3" fmla="*/ 252 h 823"/>
              <a:gd name="T4" fmla="*/ 385 w 783"/>
              <a:gd name="T5" fmla="*/ 0 h 823"/>
              <a:gd name="T6" fmla="*/ 213 w 783"/>
              <a:gd name="T7" fmla="*/ 8 h 823"/>
              <a:gd name="T8" fmla="*/ 213 w 783"/>
              <a:gd name="T9" fmla="*/ 156 h 823"/>
              <a:gd name="T10" fmla="*/ 380 w 783"/>
              <a:gd name="T11" fmla="*/ 149 h 823"/>
              <a:gd name="T12" fmla="*/ 534 w 783"/>
              <a:gd name="T13" fmla="*/ 268 h 823"/>
              <a:gd name="T14" fmla="*/ 534 w 783"/>
              <a:gd name="T15" fmla="*/ 326 h 823"/>
              <a:gd name="T16" fmla="*/ 385 w 783"/>
              <a:gd name="T17" fmla="*/ 326 h 823"/>
              <a:gd name="T18" fmla="*/ 0 w 783"/>
              <a:gd name="T19" fmla="*/ 584 h 823"/>
              <a:gd name="T20" fmla="*/ 275 w 783"/>
              <a:gd name="T21" fmla="*/ 823 h 823"/>
              <a:gd name="T22" fmla="*/ 529 w 783"/>
              <a:gd name="T23" fmla="*/ 740 h 823"/>
              <a:gd name="T24" fmla="*/ 562 w 783"/>
              <a:gd name="T25" fmla="*/ 807 h 823"/>
              <a:gd name="T26" fmla="*/ 783 w 783"/>
              <a:gd name="T27" fmla="*/ 807 h 823"/>
              <a:gd name="T28" fmla="*/ 783 w 783"/>
              <a:gd name="T29" fmla="*/ 677 h 823"/>
              <a:gd name="T30" fmla="*/ 722 w 783"/>
              <a:gd name="T31" fmla="*/ 677 h 823"/>
              <a:gd name="T32" fmla="*/ 336 w 783"/>
              <a:gd name="T33" fmla="*/ 697 h 823"/>
              <a:gd name="T34" fmla="*/ 192 w 783"/>
              <a:gd name="T35" fmla="*/ 571 h 823"/>
              <a:gd name="T36" fmla="*/ 403 w 783"/>
              <a:gd name="T37" fmla="*/ 444 h 823"/>
              <a:gd name="T38" fmla="*/ 534 w 783"/>
              <a:gd name="T39" fmla="*/ 444 h 823"/>
              <a:gd name="T40" fmla="*/ 534 w 783"/>
              <a:gd name="T41" fmla="*/ 471 h 823"/>
              <a:gd name="T42" fmla="*/ 336 w 783"/>
              <a:gd name="T43" fmla="*/ 697 h 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83" h="823">
                <a:moveTo>
                  <a:pt x="722" y="677"/>
                </a:moveTo>
                <a:cubicBezTo>
                  <a:pt x="722" y="252"/>
                  <a:pt x="722" y="252"/>
                  <a:pt x="722" y="252"/>
                </a:cubicBezTo>
                <a:cubicBezTo>
                  <a:pt x="722" y="82"/>
                  <a:pt x="611" y="0"/>
                  <a:pt x="385" y="0"/>
                </a:cubicBezTo>
                <a:cubicBezTo>
                  <a:pt x="327" y="0"/>
                  <a:pt x="248" y="5"/>
                  <a:pt x="213" y="8"/>
                </a:cubicBezTo>
                <a:cubicBezTo>
                  <a:pt x="213" y="156"/>
                  <a:pt x="213" y="156"/>
                  <a:pt x="213" y="156"/>
                </a:cubicBezTo>
                <a:cubicBezTo>
                  <a:pt x="244" y="154"/>
                  <a:pt x="320" y="149"/>
                  <a:pt x="380" y="149"/>
                </a:cubicBezTo>
                <a:cubicBezTo>
                  <a:pt x="482" y="149"/>
                  <a:pt x="534" y="189"/>
                  <a:pt x="534" y="268"/>
                </a:cubicBezTo>
                <a:cubicBezTo>
                  <a:pt x="534" y="326"/>
                  <a:pt x="534" y="326"/>
                  <a:pt x="534" y="326"/>
                </a:cubicBezTo>
                <a:cubicBezTo>
                  <a:pt x="385" y="326"/>
                  <a:pt x="385" y="326"/>
                  <a:pt x="385" y="326"/>
                </a:cubicBezTo>
                <a:cubicBezTo>
                  <a:pt x="130" y="326"/>
                  <a:pt x="0" y="413"/>
                  <a:pt x="0" y="584"/>
                </a:cubicBezTo>
                <a:cubicBezTo>
                  <a:pt x="0" y="697"/>
                  <a:pt x="72" y="823"/>
                  <a:pt x="275" y="823"/>
                </a:cubicBezTo>
                <a:cubicBezTo>
                  <a:pt x="437" y="823"/>
                  <a:pt x="494" y="778"/>
                  <a:pt x="529" y="740"/>
                </a:cubicBezTo>
                <a:cubicBezTo>
                  <a:pt x="562" y="807"/>
                  <a:pt x="562" y="807"/>
                  <a:pt x="562" y="807"/>
                </a:cubicBezTo>
                <a:cubicBezTo>
                  <a:pt x="783" y="807"/>
                  <a:pt x="783" y="807"/>
                  <a:pt x="783" y="807"/>
                </a:cubicBezTo>
                <a:cubicBezTo>
                  <a:pt x="783" y="677"/>
                  <a:pt x="783" y="677"/>
                  <a:pt x="783" y="677"/>
                </a:cubicBezTo>
                <a:lnTo>
                  <a:pt x="722" y="677"/>
                </a:lnTo>
                <a:close/>
                <a:moveTo>
                  <a:pt x="336" y="697"/>
                </a:moveTo>
                <a:cubicBezTo>
                  <a:pt x="249" y="697"/>
                  <a:pt x="192" y="647"/>
                  <a:pt x="192" y="571"/>
                </a:cubicBezTo>
                <a:cubicBezTo>
                  <a:pt x="192" y="508"/>
                  <a:pt x="217" y="444"/>
                  <a:pt x="403" y="444"/>
                </a:cubicBezTo>
                <a:cubicBezTo>
                  <a:pt x="534" y="444"/>
                  <a:pt x="534" y="444"/>
                  <a:pt x="534" y="444"/>
                </a:cubicBezTo>
                <a:cubicBezTo>
                  <a:pt x="534" y="471"/>
                  <a:pt x="534" y="471"/>
                  <a:pt x="534" y="471"/>
                </a:cubicBezTo>
                <a:cubicBezTo>
                  <a:pt x="534" y="568"/>
                  <a:pt x="513" y="697"/>
                  <a:pt x="336" y="697"/>
                </a:cubicBez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32">
            <a:extLst>
              <a:ext uri="{FF2B5EF4-FFF2-40B4-BE49-F238E27FC236}">
                <a16:creationId xmlns:a16="http://schemas.microsoft.com/office/drawing/2014/main" id="{526CAFFE-DEE9-4B85-9C09-9EEBE20D4A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17181" y="1303185"/>
            <a:ext cx="8609" cy="21351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33">
            <a:extLst>
              <a:ext uri="{FF2B5EF4-FFF2-40B4-BE49-F238E27FC236}">
                <a16:creationId xmlns:a16="http://schemas.microsoft.com/office/drawing/2014/main" id="{1D4331E2-01FB-4C75-8C7A-5101368CDB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6056" y="1303185"/>
            <a:ext cx="47352" cy="213514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FEE77C5C-FDE5-4440-B804-265B4CDCBF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99701" y="1303185"/>
            <a:ext cx="20663" cy="21351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">
            <a:extLst>
              <a:ext uri="{FF2B5EF4-FFF2-40B4-BE49-F238E27FC236}">
                <a16:creationId xmlns:a16="http://schemas.microsoft.com/office/drawing/2014/main" id="{331C5F65-5A7D-4B04-9053-0B31B9553CD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36572" y="2100134"/>
            <a:ext cx="0" cy="3708000"/>
          </a:xfrm>
          <a:prstGeom prst="line">
            <a:avLst/>
          </a:prstGeom>
          <a:noFill/>
          <a:ln w="34925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7">
            <a:extLst>
              <a:ext uri="{FF2B5EF4-FFF2-40B4-BE49-F238E27FC236}">
                <a16:creationId xmlns:a16="http://schemas.microsoft.com/office/drawing/2014/main" id="{3FB18F14-A02E-47E6-9BA8-2B3F3CFB816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05967" y="2100134"/>
            <a:ext cx="0" cy="3708000"/>
          </a:xfrm>
          <a:prstGeom prst="line">
            <a:avLst/>
          </a:prstGeom>
          <a:noFill/>
          <a:ln w="107950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8">
            <a:extLst>
              <a:ext uri="{FF2B5EF4-FFF2-40B4-BE49-F238E27FC236}">
                <a16:creationId xmlns:a16="http://schemas.microsoft.com/office/drawing/2014/main" id="{CAF1BA06-9B8B-4EC2-B029-4256A7C183B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565903" y="2100134"/>
            <a:ext cx="0" cy="3708000"/>
          </a:xfrm>
          <a:prstGeom prst="line">
            <a:avLst/>
          </a:prstGeom>
          <a:noFill/>
          <a:ln w="228600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6">
            <a:extLst>
              <a:ext uri="{FF2B5EF4-FFF2-40B4-BE49-F238E27FC236}">
                <a16:creationId xmlns:a16="http://schemas.microsoft.com/office/drawing/2014/main" id="{B31488E8-E411-4AB2-BF2F-4EE25617DC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648636" y="2100134"/>
            <a:ext cx="0" cy="3708000"/>
          </a:xfrm>
          <a:prstGeom prst="line">
            <a:avLst/>
          </a:prstGeom>
          <a:noFill/>
          <a:ln w="34925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7">
            <a:extLst>
              <a:ext uri="{FF2B5EF4-FFF2-40B4-BE49-F238E27FC236}">
                <a16:creationId xmlns:a16="http://schemas.microsoft.com/office/drawing/2014/main" id="{7A5E5F72-C306-4B5E-B73E-9389FADEE86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0662159" y="2100134"/>
            <a:ext cx="0" cy="3708000"/>
          </a:xfrm>
          <a:prstGeom prst="line">
            <a:avLst/>
          </a:prstGeom>
          <a:noFill/>
          <a:ln w="95250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76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92292D-BC92-4AA1-B355-5E043E3D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2B9EEF14-C757-4CF8-B62A-0684DCD94B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14363" y="0"/>
            <a:ext cx="0" cy="984250"/>
          </a:xfrm>
          <a:prstGeom prst="line">
            <a:avLst/>
          </a:prstGeom>
          <a:noFill/>
          <a:ln w="34925" cap="flat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C0E5D-28F7-4DB6-88AD-B3BACEB7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86D9D-E18F-4DC8-BFAE-48153F28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04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id" hidden="1">
            <a:extLst>
              <a:ext uri="{FF2B5EF4-FFF2-40B4-BE49-F238E27FC236}">
                <a16:creationId xmlns:a16="http://schemas.microsoft.com/office/drawing/2014/main" id="{F91B3BBA-4691-431D-9C8B-99091B049A48}"/>
              </a:ext>
            </a:extLst>
          </p:cNvPr>
          <p:cNvGrpSpPr/>
          <p:nvPr userDrawn="1"/>
        </p:nvGrpSpPr>
        <p:grpSpPr>
          <a:xfrm>
            <a:off x="-1" y="-148430"/>
            <a:ext cx="12283795" cy="7006431"/>
            <a:chOff x="-1" y="-148430"/>
            <a:chExt cx="12283795" cy="700643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21809CE-45BD-40B0-8472-F85E1D724B15}"/>
                </a:ext>
              </a:extLst>
            </p:cNvPr>
            <p:cNvGrpSpPr/>
            <p:nvPr userDrawn="1"/>
          </p:nvGrpSpPr>
          <p:grpSpPr>
            <a:xfrm>
              <a:off x="-1" y="-148430"/>
              <a:ext cx="12191999" cy="18000"/>
              <a:chOff x="354969" y="-148430"/>
              <a:chExt cx="11837031" cy="82551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05CA96C9-9B4E-4B5B-A277-CA49973B6225}"/>
                  </a:ext>
                </a:extLst>
              </p:cNvPr>
              <p:cNvGrpSpPr/>
              <p:nvPr userDrawn="1"/>
            </p:nvGrpSpPr>
            <p:grpSpPr>
              <a:xfrm>
                <a:off x="10415586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0F72AC4-C1AF-4CE9-A444-D25887E0A6AD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D10176F0-24D6-4B9A-B0FD-CD0DBE2D504C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63C483CB-9C0E-4E16-A1FE-793C6B30E6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5A0D84CC-37CA-4112-B8B3-4C38B313481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728E022-1E4C-4D89-8223-2C6E8DF748A6}"/>
                  </a:ext>
                </a:extLst>
              </p:cNvPr>
              <p:cNvGrpSpPr/>
              <p:nvPr userDrawn="1"/>
            </p:nvGrpSpPr>
            <p:grpSpPr>
              <a:xfrm>
                <a:off x="8639172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D61436C-4EA9-4D32-AB79-846AA5B2189A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00491CF1-3F79-46B6-822C-56D84E04E8C5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1C1020E8-815D-4374-9820-8D18C67418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189C98FB-9461-48C1-8038-E0AED95903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131B212-7F9D-4BED-B591-71A1D382CBC7}"/>
                  </a:ext>
                </a:extLst>
              </p:cNvPr>
              <p:cNvGrpSpPr/>
              <p:nvPr userDrawn="1"/>
            </p:nvGrpSpPr>
            <p:grpSpPr>
              <a:xfrm>
                <a:off x="6862758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C03B4739-5C84-46FE-85D3-0F2DD8A25634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E264B2A-DB1F-47B9-A919-E26837A43EB8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0FA859F0-08D7-41E9-A6C2-0F80A1600B8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D8BFDC01-5264-4DA6-9C53-72EF801750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6AF5EE0-9C62-4749-9E92-90D1109BF7CC}"/>
                  </a:ext>
                </a:extLst>
              </p:cNvPr>
              <p:cNvGrpSpPr/>
              <p:nvPr userDrawn="1"/>
            </p:nvGrpSpPr>
            <p:grpSpPr>
              <a:xfrm>
                <a:off x="5086344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49A1855-56D8-4659-97FB-319C01235CBB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AB579263-B022-48FF-AEC7-93565E9659BC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743A3B2D-BE05-4647-BDCE-54635C0882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A3D8034F-3487-4EB4-A46D-A9F6FAB5D2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48EDD9A2-BAF9-4807-B8DB-6DE350086BFA}"/>
                  </a:ext>
                </a:extLst>
              </p:cNvPr>
              <p:cNvGrpSpPr/>
              <p:nvPr userDrawn="1"/>
            </p:nvGrpSpPr>
            <p:grpSpPr>
              <a:xfrm>
                <a:off x="3309930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71239E11-F255-4C89-9708-E73DBF757F35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429A933E-EB89-412C-9A16-7A1761F610BD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34DF87D4-D832-49DC-A339-AC1DD94A6A4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191D562F-BFA4-4227-85B5-DA8E6EA9002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FF9B0E9-7F55-46DD-B737-4563044AC3CB}"/>
                  </a:ext>
                </a:extLst>
              </p:cNvPr>
              <p:cNvGrpSpPr/>
              <p:nvPr userDrawn="1"/>
            </p:nvGrpSpPr>
            <p:grpSpPr>
              <a:xfrm>
                <a:off x="1533516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A0D9AB0-BDF8-4BF8-933D-76527927EB0B}"/>
                    </a:ext>
                  </a:extLst>
                </p:cNvPr>
                <p:cNvSpPr/>
                <p:nvPr userDrawn="1"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B5E63815-B53E-4DEA-B7CE-70992C3829A8}"/>
                    </a:ext>
                  </a:extLst>
                </p:cNvPr>
                <p:cNvGrpSpPr/>
                <p:nvPr userDrawn="1"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94D5A0B5-8362-422E-92CD-C3969E475B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2899DA0E-EB57-44F4-B814-102F3F299F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A1A39780-93FB-4FED-9F4A-CEC489158CD3}"/>
                  </a:ext>
                </a:extLst>
              </p:cNvPr>
              <p:cNvGrpSpPr/>
              <p:nvPr userDrawn="1"/>
            </p:nvGrpSpPr>
            <p:grpSpPr>
              <a:xfrm>
                <a:off x="354969" y="-148430"/>
                <a:ext cx="1184276" cy="82551"/>
                <a:chOff x="10636138" y="-148430"/>
                <a:chExt cx="1184276" cy="82551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6456A92D-9BF1-42F6-A2E4-492263D70B93}"/>
                    </a:ext>
                  </a:extLst>
                </p:cNvPr>
                <p:cNvSpPr/>
                <p:nvPr userDrawn="1"/>
              </p:nvSpPr>
              <p:spPr>
                <a:xfrm>
                  <a:off x="11228276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C82D97F1-9A9B-47D1-A2F1-784BC83B7F5E}"/>
                    </a:ext>
                  </a:extLst>
                </p:cNvPr>
                <p:cNvSpPr/>
                <p:nvPr userDrawn="1"/>
              </p:nvSpPr>
              <p:spPr>
                <a:xfrm>
                  <a:off x="10636138" y="-148430"/>
                  <a:ext cx="592138" cy="80962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34CFFDF-2152-4A2D-8FB3-0A7B23D098B7}"/>
                </a:ext>
              </a:extLst>
            </p:cNvPr>
            <p:cNvGrpSpPr/>
            <p:nvPr userDrawn="1"/>
          </p:nvGrpSpPr>
          <p:grpSpPr>
            <a:xfrm>
              <a:off x="12265794" y="1"/>
              <a:ext cx="18000" cy="6858000"/>
              <a:chOff x="12425515" y="2588735"/>
              <a:chExt cx="82551" cy="4269265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A5E7F58C-EE61-45FF-BBF9-8DE1F3DD1C59}"/>
                  </a:ext>
                </a:extLst>
              </p:cNvPr>
              <p:cNvSpPr/>
              <p:nvPr userDrawn="1"/>
            </p:nvSpPr>
            <p:spPr>
              <a:xfrm rot="5400000">
                <a:off x="12161048" y="529278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8E6C2DEC-5E14-4D86-A7EC-DF4187D064F2}"/>
                  </a:ext>
                </a:extLst>
              </p:cNvPr>
              <p:cNvSpPr/>
              <p:nvPr userDrawn="1"/>
            </p:nvSpPr>
            <p:spPr>
              <a:xfrm rot="5400000">
                <a:off x="12161048" y="651257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C74D7886-31ED-4084-8E07-296ECC655564}"/>
                  </a:ext>
                </a:extLst>
              </p:cNvPr>
              <p:cNvSpPr/>
              <p:nvPr userDrawn="1"/>
            </p:nvSpPr>
            <p:spPr>
              <a:xfrm rot="5400000">
                <a:off x="12162637" y="590267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D7BD4B1F-2F1E-446E-A05B-F3CB5E5F6873}"/>
                  </a:ext>
                </a:extLst>
              </p:cNvPr>
              <p:cNvSpPr/>
              <p:nvPr userDrawn="1"/>
            </p:nvSpPr>
            <p:spPr>
              <a:xfrm rot="5400000">
                <a:off x="12161048" y="346309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3310686-91D7-4A31-82C8-A67D32C0F75A}"/>
                  </a:ext>
                </a:extLst>
              </p:cNvPr>
              <p:cNvSpPr/>
              <p:nvPr userDrawn="1"/>
            </p:nvSpPr>
            <p:spPr>
              <a:xfrm rot="5400000">
                <a:off x="12161048" y="468288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E3B8320-65F3-48A9-85F1-293C37A82915}"/>
                  </a:ext>
                </a:extLst>
              </p:cNvPr>
              <p:cNvSpPr/>
              <p:nvPr userDrawn="1"/>
            </p:nvSpPr>
            <p:spPr>
              <a:xfrm rot="5400000">
                <a:off x="12162637" y="407299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7125D60-8B03-47D1-B843-A583D2ED4F62}"/>
                  </a:ext>
                </a:extLst>
              </p:cNvPr>
              <p:cNvSpPr/>
              <p:nvPr userDrawn="1"/>
            </p:nvSpPr>
            <p:spPr>
              <a:xfrm rot="5400000">
                <a:off x="12161048" y="285320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1491C4-9830-46D6-9B7E-91D978B1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269" y="239083"/>
            <a:ext cx="10580059" cy="75590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90CFD-D389-4642-995F-30BEB1233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269" y="1959431"/>
            <a:ext cx="10580059" cy="39017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8A25-FD83-4602-AD1D-0DE3EEDC8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483641"/>
            <a:ext cx="4114800" cy="1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Commercial in confidence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C9522-716F-47B9-9B6E-E0C01A5F2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4107" y="6483641"/>
            <a:ext cx="360000" cy="1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043C2FB7-9533-4568-9B8F-F5133F6949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79388" indent="-179388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357188" indent="-17145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36575" marR="0" indent="-182563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None/>
        <a:defRPr sz="1200" i="1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None/>
        <a:defRPr sz="1200" b="1" i="0" kern="1200" cap="all" baseline="0">
          <a:solidFill>
            <a:schemeClr val="tx2"/>
          </a:solidFill>
          <a:latin typeface="+mn-lt"/>
          <a:ea typeface="+mn-ea"/>
          <a:cs typeface="+mn-cs"/>
        </a:defRPr>
      </a:lvl7pPr>
      <a:lvl8pPr marL="0" marR="0" indent="0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None/>
        <a:tabLst/>
        <a:defRPr sz="1200" b="0" kern="1200" cap="all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None/>
        <a:defRPr sz="900" kern="1200" cap="none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pos="768" userDrawn="1">
          <p15:clr>
            <a:srgbClr val="F26B43"/>
          </p15:clr>
        </p15:guide>
        <p15:guide id="5" pos="1149" userDrawn="1">
          <p15:clr>
            <a:srgbClr val="F26B43"/>
          </p15:clr>
        </p15:guide>
        <p15:guide id="6" pos="1533" userDrawn="1">
          <p15:clr>
            <a:srgbClr val="F26B43"/>
          </p15:clr>
        </p15:guide>
        <p15:guide id="7" pos="1917" userDrawn="1">
          <p15:clr>
            <a:srgbClr val="F26B43"/>
          </p15:clr>
        </p15:guide>
        <p15:guide id="8" pos="2300" userDrawn="1">
          <p15:clr>
            <a:srgbClr val="F26B43"/>
          </p15:clr>
        </p15:guide>
        <p15:guide id="9" pos="2684" userDrawn="1">
          <p15:clr>
            <a:srgbClr val="F26B43"/>
          </p15:clr>
        </p15:guide>
        <p15:guide id="10" pos="3069" userDrawn="1">
          <p15:clr>
            <a:srgbClr val="F26B43"/>
          </p15:clr>
        </p15:guide>
        <p15:guide id="11" pos="3455" userDrawn="1">
          <p15:clr>
            <a:srgbClr val="F26B43"/>
          </p15:clr>
        </p15:guide>
        <p15:guide id="12" pos="4221" userDrawn="1">
          <p15:clr>
            <a:srgbClr val="F26B43"/>
          </p15:clr>
        </p15:guide>
        <p15:guide id="13" pos="4607" userDrawn="1">
          <p15:clr>
            <a:srgbClr val="F26B43"/>
          </p15:clr>
        </p15:guide>
        <p15:guide id="14" pos="4991" userDrawn="1">
          <p15:clr>
            <a:srgbClr val="F26B43"/>
          </p15:clr>
        </p15:guide>
        <p15:guide id="15" pos="5373" userDrawn="1">
          <p15:clr>
            <a:srgbClr val="F26B43"/>
          </p15:clr>
        </p15:guide>
        <p15:guide id="16" pos="5759" userDrawn="1">
          <p15:clr>
            <a:srgbClr val="F26B43"/>
          </p15:clr>
        </p15:guide>
        <p15:guide id="17" pos="6143" userDrawn="1">
          <p15:clr>
            <a:srgbClr val="F26B43"/>
          </p15:clr>
        </p15:guide>
        <p15:guide id="18" pos="6527" userDrawn="1">
          <p15:clr>
            <a:srgbClr val="F26B43"/>
          </p15:clr>
        </p15:guide>
        <p15:guide id="19" pos="6912" userDrawn="1">
          <p15:clr>
            <a:srgbClr val="F26B43"/>
          </p15:clr>
        </p15:guide>
        <p15:guide id="20" pos="7296" userDrawn="1">
          <p15:clr>
            <a:srgbClr val="F26B43"/>
          </p15:clr>
        </p15:guide>
        <p15:guide id="21" orient="horz" pos="617" userDrawn="1">
          <p15:clr>
            <a:srgbClr val="F26B43"/>
          </p15:clr>
        </p15:guide>
        <p15:guide id="22" orient="horz" pos="1233" userDrawn="1">
          <p15:clr>
            <a:srgbClr val="F26B43"/>
          </p15:clr>
        </p15:guide>
        <p15:guide id="23" orient="horz" pos="1851" userDrawn="1">
          <p15:clr>
            <a:srgbClr val="F26B43"/>
          </p15:clr>
        </p15:guide>
        <p15:guide id="24" orient="horz" pos="2469" userDrawn="1">
          <p15:clr>
            <a:srgbClr val="F26B43"/>
          </p15:clr>
        </p15:guide>
        <p15:guide id="25" orient="horz" pos="3086" userDrawn="1">
          <p15:clr>
            <a:srgbClr val="F26B43"/>
          </p15:clr>
        </p15:guide>
        <p15:guide id="26" orient="horz" pos="3702" userDrawn="1">
          <p15:clr>
            <a:srgbClr val="F26B43"/>
          </p15:clr>
        </p15:guide>
        <p15:guide id="27" pos="7173" userDrawn="1">
          <p15:clr>
            <a:srgbClr val="F26B43"/>
          </p15:clr>
        </p15:guide>
        <p15:guide id="28" pos="507" userDrawn="1">
          <p15:clr>
            <a:srgbClr val="F26B43"/>
          </p15:clr>
        </p15:guide>
        <p15:guide id="29" orient="horz" pos="92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id" hidden="1">
            <a:extLst>
              <a:ext uri="{FF2B5EF4-FFF2-40B4-BE49-F238E27FC236}">
                <a16:creationId xmlns:a16="http://schemas.microsoft.com/office/drawing/2014/main" id="{F91B3BBA-4691-431D-9C8B-99091B049A48}"/>
              </a:ext>
            </a:extLst>
          </p:cNvPr>
          <p:cNvGrpSpPr/>
          <p:nvPr/>
        </p:nvGrpSpPr>
        <p:grpSpPr>
          <a:xfrm>
            <a:off x="-1" y="-148430"/>
            <a:ext cx="12283795" cy="7006431"/>
            <a:chOff x="-1" y="-148430"/>
            <a:chExt cx="12283795" cy="700643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21809CE-45BD-40B0-8472-F85E1D724B15}"/>
                </a:ext>
              </a:extLst>
            </p:cNvPr>
            <p:cNvGrpSpPr/>
            <p:nvPr/>
          </p:nvGrpSpPr>
          <p:grpSpPr>
            <a:xfrm>
              <a:off x="-1" y="-148430"/>
              <a:ext cx="12191999" cy="18000"/>
              <a:chOff x="354969" y="-148430"/>
              <a:chExt cx="11837031" cy="82551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05CA96C9-9B4E-4B5B-A277-CA49973B6225}"/>
                  </a:ext>
                </a:extLst>
              </p:cNvPr>
              <p:cNvGrpSpPr/>
              <p:nvPr/>
            </p:nvGrpSpPr>
            <p:grpSpPr>
              <a:xfrm>
                <a:off x="10415586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0F72AC4-C1AF-4CE9-A444-D25887E0A6AD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D10176F0-24D6-4B9A-B0FD-CD0DBE2D504C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63C483CB-9C0E-4E16-A1FE-793C6B30E609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5A0D84CC-37CA-4112-B8B3-4C38B313481C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728E022-1E4C-4D89-8223-2C6E8DF748A6}"/>
                  </a:ext>
                </a:extLst>
              </p:cNvPr>
              <p:cNvGrpSpPr/>
              <p:nvPr/>
            </p:nvGrpSpPr>
            <p:grpSpPr>
              <a:xfrm>
                <a:off x="8639172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D61436C-4EA9-4D32-AB79-846AA5B2189A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00491CF1-3F79-46B6-822C-56D84E04E8C5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1C1020E8-815D-4374-9820-8D18C67418ED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189C98FB-9461-48C1-8038-E0AED95903AA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131B212-7F9D-4BED-B591-71A1D382CBC7}"/>
                  </a:ext>
                </a:extLst>
              </p:cNvPr>
              <p:cNvGrpSpPr/>
              <p:nvPr/>
            </p:nvGrpSpPr>
            <p:grpSpPr>
              <a:xfrm>
                <a:off x="6862758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C03B4739-5C84-46FE-85D3-0F2DD8A25634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E264B2A-DB1F-47B9-A919-E26837A43EB8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0FA859F0-08D7-41E9-A6C2-0F80A1600B8C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D8BFDC01-5264-4DA6-9C53-72EF8017501E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6AF5EE0-9C62-4749-9E92-90D1109BF7CC}"/>
                  </a:ext>
                </a:extLst>
              </p:cNvPr>
              <p:cNvGrpSpPr/>
              <p:nvPr/>
            </p:nvGrpSpPr>
            <p:grpSpPr>
              <a:xfrm>
                <a:off x="5086344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49A1855-56D8-4659-97FB-319C01235CBB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AB579263-B022-48FF-AEC7-93565E9659BC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743A3B2D-BE05-4647-BDCE-54635C0882AA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A3D8034F-3487-4EB4-A46D-A9F6FAB5D278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48EDD9A2-BAF9-4807-B8DB-6DE350086BFA}"/>
                  </a:ext>
                </a:extLst>
              </p:cNvPr>
              <p:cNvGrpSpPr/>
              <p:nvPr/>
            </p:nvGrpSpPr>
            <p:grpSpPr>
              <a:xfrm>
                <a:off x="3309930" y="-148430"/>
                <a:ext cx="1776414" cy="82551"/>
                <a:chOff x="10044000" y="-148430"/>
                <a:chExt cx="1776414" cy="82551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71239E11-F255-4C89-9708-E73DBF757F35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429A933E-EB89-412C-9A16-7A1761F610BD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</p:grpSpPr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34DF87D4-D832-49DC-A339-AC1DD94A6A4D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191D562F-BFA4-4227-85B5-DA8E6EA9002E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FF9B0E9-7F55-46DD-B737-4563044AC3CB}"/>
                  </a:ext>
                </a:extLst>
              </p:cNvPr>
              <p:cNvGrpSpPr/>
              <p:nvPr/>
            </p:nvGrpSpPr>
            <p:grpSpPr>
              <a:xfrm>
                <a:off x="1533516" y="-148430"/>
                <a:ext cx="1776414" cy="82551"/>
                <a:chOff x="10044000" y="-148430"/>
                <a:chExt cx="1776414" cy="82551"/>
              </a:xfrm>
              <a:solidFill>
                <a:schemeClr val="tx2"/>
              </a:solidFill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A0D9AB0-BDF8-4BF8-933D-76527927EB0B}"/>
                    </a:ext>
                  </a:extLst>
                </p:cNvPr>
                <p:cNvSpPr/>
                <p:nvPr/>
              </p:nvSpPr>
              <p:spPr>
                <a:xfrm>
                  <a:off x="10044000" y="-146841"/>
                  <a:ext cx="592138" cy="8096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B5E63815-B53E-4DEA-B7CE-70992C3829A8}"/>
                    </a:ext>
                  </a:extLst>
                </p:cNvPr>
                <p:cNvGrpSpPr/>
                <p:nvPr/>
              </p:nvGrpSpPr>
              <p:grpSpPr>
                <a:xfrm>
                  <a:off x="10636138" y="-148430"/>
                  <a:ext cx="1184276" cy="82551"/>
                  <a:chOff x="10636138" y="-148430"/>
                  <a:chExt cx="1184276" cy="82551"/>
                </a:xfrm>
                <a:grpFill/>
              </p:grpSpPr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94D5A0B5-8362-422E-92CD-C3969E475B4C}"/>
                      </a:ext>
                    </a:extLst>
                  </p:cNvPr>
                  <p:cNvSpPr/>
                  <p:nvPr/>
                </p:nvSpPr>
                <p:spPr>
                  <a:xfrm>
                    <a:off x="11228276" y="-146841"/>
                    <a:ext cx="592138" cy="8096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2899DA0E-EB57-44F4-B814-102F3F299F00}"/>
                      </a:ext>
                    </a:extLst>
                  </p:cNvPr>
                  <p:cNvSpPr/>
                  <p:nvPr/>
                </p:nvSpPr>
                <p:spPr>
                  <a:xfrm>
                    <a:off x="10636138" y="-148430"/>
                    <a:ext cx="592138" cy="80962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A1A39780-93FB-4FED-9F4A-CEC489158CD3}"/>
                  </a:ext>
                </a:extLst>
              </p:cNvPr>
              <p:cNvGrpSpPr/>
              <p:nvPr/>
            </p:nvGrpSpPr>
            <p:grpSpPr>
              <a:xfrm>
                <a:off x="354969" y="-148430"/>
                <a:ext cx="1184276" cy="82551"/>
                <a:chOff x="10636138" y="-148430"/>
                <a:chExt cx="1184276" cy="82551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6456A92D-9BF1-42F6-A2E4-492263D70B93}"/>
                    </a:ext>
                  </a:extLst>
                </p:cNvPr>
                <p:cNvSpPr/>
                <p:nvPr/>
              </p:nvSpPr>
              <p:spPr>
                <a:xfrm>
                  <a:off x="11228276" y="-146841"/>
                  <a:ext cx="592138" cy="80962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C82D97F1-9A9B-47D1-A2F1-784BC83B7F5E}"/>
                    </a:ext>
                  </a:extLst>
                </p:cNvPr>
                <p:cNvSpPr/>
                <p:nvPr/>
              </p:nvSpPr>
              <p:spPr>
                <a:xfrm>
                  <a:off x="10636138" y="-148430"/>
                  <a:ext cx="592138" cy="80962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34CFFDF-2152-4A2D-8FB3-0A7B23D098B7}"/>
                </a:ext>
              </a:extLst>
            </p:cNvPr>
            <p:cNvGrpSpPr/>
            <p:nvPr/>
          </p:nvGrpSpPr>
          <p:grpSpPr>
            <a:xfrm>
              <a:off x="12265794" y="1"/>
              <a:ext cx="18000" cy="6858000"/>
              <a:chOff x="12425515" y="2588735"/>
              <a:chExt cx="82551" cy="4269265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A5E7F58C-EE61-45FF-BBF9-8DE1F3DD1C59}"/>
                  </a:ext>
                </a:extLst>
              </p:cNvPr>
              <p:cNvSpPr/>
              <p:nvPr/>
            </p:nvSpPr>
            <p:spPr>
              <a:xfrm rot="5400000">
                <a:off x="12161048" y="529278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8E6C2DEC-5E14-4D86-A7EC-DF4187D064F2}"/>
                  </a:ext>
                </a:extLst>
              </p:cNvPr>
              <p:cNvSpPr/>
              <p:nvPr/>
            </p:nvSpPr>
            <p:spPr>
              <a:xfrm rot="5400000">
                <a:off x="12161048" y="651257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C74D7886-31ED-4084-8E07-296ECC655564}"/>
                  </a:ext>
                </a:extLst>
              </p:cNvPr>
              <p:cNvSpPr/>
              <p:nvPr/>
            </p:nvSpPr>
            <p:spPr>
              <a:xfrm rot="5400000">
                <a:off x="12162637" y="590267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D7BD4B1F-2F1E-446E-A05B-F3CB5E5F6873}"/>
                  </a:ext>
                </a:extLst>
              </p:cNvPr>
              <p:cNvSpPr/>
              <p:nvPr/>
            </p:nvSpPr>
            <p:spPr>
              <a:xfrm rot="5400000">
                <a:off x="12161048" y="346309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3310686-91D7-4A31-82C8-A67D32C0F75A}"/>
                  </a:ext>
                </a:extLst>
              </p:cNvPr>
              <p:cNvSpPr/>
              <p:nvPr/>
            </p:nvSpPr>
            <p:spPr>
              <a:xfrm rot="5400000">
                <a:off x="12161048" y="4682887"/>
                <a:ext cx="609895" cy="8096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AE3B8320-65F3-48A9-85F1-293C37A82915}"/>
                  </a:ext>
                </a:extLst>
              </p:cNvPr>
              <p:cNvSpPr/>
              <p:nvPr/>
            </p:nvSpPr>
            <p:spPr>
              <a:xfrm rot="5400000">
                <a:off x="12162637" y="407299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7125D60-8B03-47D1-B843-A583D2ED4F62}"/>
                  </a:ext>
                </a:extLst>
              </p:cNvPr>
              <p:cNvSpPr/>
              <p:nvPr/>
            </p:nvSpPr>
            <p:spPr>
              <a:xfrm rot="5400000">
                <a:off x="12161048" y="2853202"/>
                <a:ext cx="609895" cy="8096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1491C4-9830-46D6-9B7E-91D978B1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269" y="239083"/>
            <a:ext cx="10580059" cy="75590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90CFD-D389-4642-995F-30BEB1233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269" y="1959431"/>
            <a:ext cx="10580059" cy="39017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8A25-FD83-4602-AD1D-0DE3EEDC8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483641"/>
            <a:ext cx="4114800" cy="1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Commercial in confidence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C9522-716F-47B9-9B6E-E0C01A5F2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4107" y="6483641"/>
            <a:ext cx="360000" cy="1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043C2FB7-9533-4568-9B8F-F5133F6949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79388" indent="-179388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357188" indent="-17145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36575" marR="0" indent="-182563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None/>
        <a:defRPr sz="1200" i="1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None/>
        <a:defRPr sz="1200" b="1" i="0" kern="1200" cap="all" baseline="0">
          <a:solidFill>
            <a:schemeClr val="tx2"/>
          </a:solidFill>
          <a:latin typeface="+mn-lt"/>
          <a:ea typeface="+mn-ea"/>
          <a:cs typeface="+mn-cs"/>
        </a:defRPr>
      </a:lvl7pPr>
      <a:lvl8pPr marL="0" marR="0" indent="0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None/>
        <a:tabLst/>
        <a:defRPr sz="1200" b="0" kern="1200" cap="all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None/>
        <a:defRPr sz="900" kern="1200" cap="none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3" pos="384">
          <p15:clr>
            <a:srgbClr val="F26B43"/>
          </p15:clr>
        </p15:guide>
        <p15:guide id="4" pos="768">
          <p15:clr>
            <a:srgbClr val="F26B43"/>
          </p15:clr>
        </p15:guide>
        <p15:guide id="5" pos="1149">
          <p15:clr>
            <a:srgbClr val="F26B43"/>
          </p15:clr>
        </p15:guide>
        <p15:guide id="6" pos="1533">
          <p15:clr>
            <a:srgbClr val="F26B43"/>
          </p15:clr>
        </p15:guide>
        <p15:guide id="7" pos="1917">
          <p15:clr>
            <a:srgbClr val="F26B43"/>
          </p15:clr>
        </p15:guide>
        <p15:guide id="8" pos="2300">
          <p15:clr>
            <a:srgbClr val="F26B43"/>
          </p15:clr>
        </p15:guide>
        <p15:guide id="9" pos="2684">
          <p15:clr>
            <a:srgbClr val="F26B43"/>
          </p15:clr>
        </p15:guide>
        <p15:guide id="10" pos="3069">
          <p15:clr>
            <a:srgbClr val="F26B43"/>
          </p15:clr>
        </p15:guide>
        <p15:guide id="11" pos="3455">
          <p15:clr>
            <a:srgbClr val="F26B43"/>
          </p15:clr>
        </p15:guide>
        <p15:guide id="12" pos="4221">
          <p15:clr>
            <a:srgbClr val="F26B43"/>
          </p15:clr>
        </p15:guide>
        <p15:guide id="13" pos="4607">
          <p15:clr>
            <a:srgbClr val="F26B43"/>
          </p15:clr>
        </p15:guide>
        <p15:guide id="14" pos="4991">
          <p15:clr>
            <a:srgbClr val="F26B43"/>
          </p15:clr>
        </p15:guide>
        <p15:guide id="15" pos="5373">
          <p15:clr>
            <a:srgbClr val="F26B43"/>
          </p15:clr>
        </p15:guide>
        <p15:guide id="16" pos="5759">
          <p15:clr>
            <a:srgbClr val="F26B43"/>
          </p15:clr>
        </p15:guide>
        <p15:guide id="17" pos="6143">
          <p15:clr>
            <a:srgbClr val="F26B43"/>
          </p15:clr>
        </p15:guide>
        <p15:guide id="18" pos="6527">
          <p15:clr>
            <a:srgbClr val="F26B43"/>
          </p15:clr>
        </p15:guide>
        <p15:guide id="19" pos="6912">
          <p15:clr>
            <a:srgbClr val="F26B43"/>
          </p15:clr>
        </p15:guide>
        <p15:guide id="20" pos="7296">
          <p15:clr>
            <a:srgbClr val="F26B43"/>
          </p15:clr>
        </p15:guide>
        <p15:guide id="21" orient="horz" pos="617">
          <p15:clr>
            <a:srgbClr val="F26B43"/>
          </p15:clr>
        </p15:guide>
        <p15:guide id="22" orient="horz" pos="1233">
          <p15:clr>
            <a:srgbClr val="F26B43"/>
          </p15:clr>
        </p15:guide>
        <p15:guide id="23" orient="horz" pos="1851">
          <p15:clr>
            <a:srgbClr val="F26B43"/>
          </p15:clr>
        </p15:guide>
        <p15:guide id="24" orient="horz" pos="2469">
          <p15:clr>
            <a:srgbClr val="F26B43"/>
          </p15:clr>
        </p15:guide>
        <p15:guide id="25" orient="horz" pos="3086">
          <p15:clr>
            <a:srgbClr val="F26B43"/>
          </p15:clr>
        </p15:guide>
        <p15:guide id="26" orient="horz" pos="3702">
          <p15:clr>
            <a:srgbClr val="F26B43"/>
          </p15:clr>
        </p15:guide>
        <p15:guide id="27" pos="7173">
          <p15:clr>
            <a:srgbClr val="F26B43"/>
          </p15:clr>
        </p15:guide>
        <p15:guide id="28" pos="507">
          <p15:clr>
            <a:srgbClr val="F26B43"/>
          </p15:clr>
        </p15:guide>
        <p15:guide id="29" orient="horz" pos="9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391A-7D3B-4704-87D7-85C15F3E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216" y="4140486"/>
            <a:ext cx="2836654" cy="2595934"/>
          </a:xfrm>
        </p:spPr>
        <p:txBody>
          <a:bodyPr/>
          <a:lstStyle/>
          <a:p>
            <a:r>
              <a:rPr lang="en-GB" sz="2400" dirty="0"/>
              <a:t>CSPS Employer Workshops</a:t>
            </a:r>
            <a:br>
              <a:rPr lang="en-GB" sz="2400" dirty="0"/>
            </a:br>
            <a:br>
              <a:rPr lang="en-GB" sz="2400" dirty="0"/>
            </a:br>
            <a:r>
              <a:rPr lang="en-GB" sz="1800" dirty="0"/>
              <a:t>London 8</a:t>
            </a:r>
            <a:r>
              <a:rPr lang="en-GB" sz="1800" baseline="30000" dirty="0"/>
              <a:t>th, </a:t>
            </a:r>
            <a:r>
              <a:rPr lang="en-GB" sz="1800" dirty="0"/>
              <a:t>9</a:t>
            </a:r>
            <a:r>
              <a:rPr lang="en-GB" sz="1800" baseline="30000" dirty="0"/>
              <a:t>th, </a:t>
            </a:r>
            <a:r>
              <a:rPr lang="en-GB" sz="1800" dirty="0"/>
              <a:t>10</a:t>
            </a:r>
            <a:r>
              <a:rPr lang="en-GB" sz="1800" baseline="30000" dirty="0"/>
              <a:t>th</a:t>
            </a:r>
            <a:r>
              <a:rPr lang="en-GB" sz="1800" dirty="0"/>
              <a:t> October 2024</a:t>
            </a:r>
            <a:br>
              <a:rPr lang="en-GB" sz="1800" dirty="0">
                <a:cs typeface="Arial"/>
              </a:rPr>
            </a:br>
            <a:br>
              <a:rPr lang="en-GB" sz="2400" dirty="0">
                <a:cs typeface="Arial"/>
              </a:rPr>
            </a:br>
            <a:br>
              <a:rPr lang="en-GB" sz="2400" dirty="0"/>
            </a:br>
            <a:br>
              <a:rPr lang="en-GB" sz="1800" dirty="0"/>
            </a:br>
            <a:endParaRPr lang="en-GB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D591E9E-9C5E-40BA-AE59-8DAACF4FE087}"/>
              </a:ext>
            </a:extLst>
          </p:cNvPr>
          <p:cNvSpPr txBox="1">
            <a:spLocks/>
          </p:cNvSpPr>
          <p:nvPr/>
        </p:nvSpPr>
        <p:spPr>
          <a:xfrm>
            <a:off x="609600" y="6483641"/>
            <a:ext cx="4114800" cy="1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Commercial in Confidence</a:t>
            </a:r>
          </a:p>
        </p:txBody>
      </p:sp>
    </p:spTree>
    <p:extLst>
      <p:ext uri="{BB962C8B-B14F-4D97-AF65-F5344CB8AC3E}">
        <p14:creationId xmlns:p14="http://schemas.microsoft.com/office/powerpoint/2010/main" val="68518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9352-6BFB-370C-C561-2918703F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269" y="294840"/>
            <a:ext cx="10580059" cy="755904"/>
          </a:xfrm>
        </p:spPr>
        <p:txBody>
          <a:bodyPr/>
          <a:lstStyle/>
          <a:p>
            <a:r>
              <a:rPr lang="en-GB" dirty="0"/>
              <a:t>Retire Online - Pain Points</a:t>
            </a:r>
            <a:endParaRPr lang="en-GB" b="0" dirty="0">
              <a:solidFill>
                <a:srgbClr val="000000"/>
              </a:solidFill>
              <a:cs typeface="Helvetica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84EF09-EEA1-2483-F9D5-53C9604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5C5F7-4403-C9BC-6767-BBA27830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C375C2-3C78-3C94-3254-361F6D07243A}"/>
              </a:ext>
            </a:extLst>
          </p:cNvPr>
          <p:cNvSpPr txBox="1"/>
          <p:nvPr/>
        </p:nvSpPr>
        <p:spPr>
          <a:xfrm>
            <a:off x="807269" y="988937"/>
            <a:ext cx="5366535" cy="51706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Use of different system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Data is on multiple platforms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Access to historic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communication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No central comms strategy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Employer helpline isn’t efficient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Inaccurate info at call center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update on retirement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Timeframe to retire is 4-6 months, but the case is only picked up 2 months prior to the estimated retirement date</a:t>
            </a:r>
          </a:p>
          <a:p>
            <a:pPr algn="l"/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062F75-0E37-24AE-D3C6-05D4E29968C0}"/>
              </a:ext>
            </a:extLst>
          </p:cNvPr>
          <p:cNvSpPr txBox="1"/>
          <p:nvPr/>
        </p:nvSpPr>
        <p:spPr>
          <a:xfrm>
            <a:off x="6205591" y="1417834"/>
            <a:ext cx="5376809" cy="51706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A lot of back and forth for DR1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government SLA for data request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process understanding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engagement from members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Lack of MI data to identify trends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Triage process is unclear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</a:t>
            </a:r>
            <a:r>
              <a:rPr lang="en-US" sz="1600" dirty="0" err="1"/>
              <a:t>Modeller</a:t>
            </a:r>
            <a:r>
              <a:rPr lang="en-US" sz="1600" dirty="0"/>
              <a:t> isn’t accurate for partial retirement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No pre-quote available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Quote is issued by 2nd class post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Quote is often delayed, which causes issues over the last day of work.</a:t>
            </a:r>
          </a:p>
          <a:p>
            <a:pPr algn="l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9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A0B0A-8D95-7D95-16EF-FD52DF9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Retire Online - Opportunities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11B03-24DC-09F2-D046-2D3697F6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7B46-7DDF-1F7D-A698-AF369139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0DEA7-F8D9-704E-01E0-1D8D8E4D6EF5}"/>
              </a:ext>
            </a:extLst>
          </p:cNvPr>
          <p:cNvSpPr txBox="1"/>
          <p:nvPr/>
        </p:nvSpPr>
        <p:spPr>
          <a:xfrm>
            <a:off x="807269" y="1399460"/>
            <a:ext cx="4969268" cy="32008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Data triage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Transparency over SLA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Improve DR1 form and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Online notification instead of emails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Clear tracking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Read only access to member records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6D17F-C917-E925-6FE6-24A87D2982C9}"/>
              </a:ext>
            </a:extLst>
          </p:cNvPr>
          <p:cNvSpPr txBox="1"/>
          <p:nvPr/>
        </p:nvSpPr>
        <p:spPr>
          <a:xfrm>
            <a:off x="5969285" y="1602769"/>
            <a:ext cx="5613115" cy="32008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Be able to see what members see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Data cleanse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</a:t>
            </a:r>
            <a:r>
              <a:rPr lang="en-US" sz="1600" dirty="0" err="1"/>
              <a:t>Digitalise</a:t>
            </a:r>
            <a:r>
              <a:rPr lang="en-US" sz="1600" dirty="0"/>
              <a:t> process, no manual forms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Consistency in format and language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Building forms validations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Retirement workshops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Assess pensions for members approaching retirement.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5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EDA047-2780-5E83-4F06-6A5D8C4AFBB8}"/>
              </a:ext>
            </a:extLst>
          </p:cNvPr>
          <p:cNvSpPr/>
          <p:nvPr/>
        </p:nvSpPr>
        <p:spPr>
          <a:xfrm>
            <a:off x="1184048" y="1137686"/>
            <a:ext cx="10580059" cy="3000054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96B53F-A46C-6EF3-6152-736B25356C04}"/>
              </a:ext>
            </a:extLst>
          </p:cNvPr>
          <p:cNvSpPr/>
          <p:nvPr/>
        </p:nvSpPr>
        <p:spPr>
          <a:xfrm>
            <a:off x="1184047" y="4627130"/>
            <a:ext cx="10580059" cy="1705633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5A0B0A-8D95-7D95-16EF-FD52DF9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Manager - Pain Points &amp; Opportunities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11B03-24DC-09F2-D046-2D3697F6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7B46-7DDF-1F7D-A698-AF369139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946FA1-3201-39E2-FD34-1AF44E79AF59}"/>
              </a:ext>
            </a:extLst>
          </p:cNvPr>
          <p:cNvSpPr txBox="1"/>
          <p:nvPr/>
        </p:nvSpPr>
        <p:spPr>
          <a:xfrm>
            <a:off x="1797977" y="1387012"/>
            <a:ext cx="5013789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Lack of SLA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Very manual processes/paper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Terminology used is complex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Lack of visibility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Query response chasing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 A lot of back and forth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C02204-D3BD-BD56-3DBC-A4BB014D586B}"/>
              </a:ext>
            </a:extLst>
          </p:cNvPr>
          <p:cNvSpPr txBox="1"/>
          <p:nvPr/>
        </p:nvSpPr>
        <p:spPr>
          <a:xfrm>
            <a:off x="6965878" y="1387012"/>
            <a:ext cx="5606265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Training not being free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Historic data not held by CSP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New joiners enrolled incorrectly (not sure who </a:t>
            </a:r>
          </a:p>
          <a:p>
            <a:r>
              <a:rPr lang="en-US" sz="1600" dirty="0">
                <a:solidFill>
                  <a:srgbClr val="002060"/>
                </a:solidFill>
              </a:rPr>
              <a:t>should be responsible)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E-mail doesn't comply with security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Use of different case code between Employer and administrator.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9CA010-E2C3-C3FE-14C6-83FBDE068D27}"/>
              </a:ext>
            </a:extLst>
          </p:cNvPr>
          <p:cNvSpPr txBox="1"/>
          <p:nvPr/>
        </p:nvSpPr>
        <p:spPr>
          <a:xfrm>
            <a:off x="1797977" y="4741282"/>
            <a:ext cx="5013789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Employer to access a portal to raise queries directly with provider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Case tracker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Transparency/</a:t>
            </a:r>
            <a:r>
              <a:rPr lang="en-US" sz="1600" dirty="0" err="1">
                <a:solidFill>
                  <a:srgbClr val="002060"/>
                </a:solidFill>
              </a:rPr>
              <a:t>visualise</a:t>
            </a:r>
            <a:r>
              <a:rPr lang="en-US" sz="1600" dirty="0">
                <a:solidFill>
                  <a:srgbClr val="002060"/>
                </a:solidFill>
              </a:rPr>
              <a:t> process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6984EA-B149-3DA9-326A-3D30DC30545D}"/>
              </a:ext>
            </a:extLst>
          </p:cNvPr>
          <p:cNvSpPr txBox="1"/>
          <p:nvPr/>
        </p:nvSpPr>
        <p:spPr>
          <a:xfrm>
            <a:off x="6965878" y="4469737"/>
            <a:ext cx="5013789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Ability to upload files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Electronic paper trail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 Improve comms.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795A57-4F07-AA74-8963-CD9BC3F0B490}"/>
              </a:ext>
            </a:extLst>
          </p:cNvPr>
          <p:cNvSpPr/>
          <p:nvPr/>
        </p:nvSpPr>
        <p:spPr>
          <a:xfrm>
            <a:off x="719191" y="1137686"/>
            <a:ext cx="215757" cy="2957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E9EA47-1F4A-484B-60FD-B9B25CAE4BBD}"/>
              </a:ext>
            </a:extLst>
          </p:cNvPr>
          <p:cNvSpPr/>
          <p:nvPr/>
        </p:nvSpPr>
        <p:spPr>
          <a:xfrm>
            <a:off x="719192" y="4627130"/>
            <a:ext cx="219536" cy="170563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1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A0B0A-8D95-7D95-16EF-FD52DF9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Manager – Task details prioritisation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11B03-24DC-09F2-D046-2D3697F6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7B46-7DDF-1F7D-A698-AF369139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E5CAB3-ED0D-FF16-088B-BA73B69A2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69" y="1782886"/>
            <a:ext cx="10217125" cy="32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2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A0B0A-8D95-7D95-16EF-FD52DF9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Dashboard – Features prioritisation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11B03-24DC-09F2-D046-2D3697F6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Commercial in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7B46-7DDF-1F7D-A698-AF369139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FB7-9533-4568-9B8F-F5133F6949BD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44A791-DC00-1E27-2621-59CF1706F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69" y="1494410"/>
            <a:ext cx="7781281" cy="44898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128151-B6D9-7F46-07AD-1B554D0CC4DE}"/>
              </a:ext>
            </a:extLst>
          </p:cNvPr>
          <p:cNvSpPr txBox="1"/>
          <p:nvPr/>
        </p:nvSpPr>
        <p:spPr>
          <a:xfrm>
            <a:off x="8896578" y="2197893"/>
            <a:ext cx="3175557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Error and warning reports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Link to Legal &amp; General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Interface guidance and scenario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Number of members signed 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Budget management.</a:t>
            </a:r>
          </a:p>
          <a:p>
            <a:pPr algn="l"/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5B7AC9-727B-7E1C-33AF-D4015AF099B9}"/>
              </a:ext>
            </a:extLst>
          </p:cNvPr>
          <p:cNvSpPr txBox="1"/>
          <p:nvPr/>
        </p:nvSpPr>
        <p:spPr>
          <a:xfrm>
            <a:off x="8856324" y="1494410"/>
            <a:ext cx="321581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600" dirty="0">
                <a:solidFill>
                  <a:schemeClr val="tx2"/>
                </a:solidFill>
              </a:rPr>
              <a:t>Further features emerged during the three days workshops: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778862"/>
      </p:ext>
    </p:extLst>
  </p:cSld>
  <p:clrMapOvr>
    <a:masterClrMapping/>
  </p:clrMapOvr>
</p:sld>
</file>

<file path=ppt/theme/theme1.xml><?xml version="1.0" encoding="utf-8"?>
<a:theme xmlns:a="http://schemas.openxmlformats.org/drawingml/2006/main" name="Capita August 2019">
  <a:themeElements>
    <a:clrScheme name="Capita main">
      <a:dk1>
        <a:sysClr val="windowText" lastClr="000000"/>
      </a:dk1>
      <a:lt1>
        <a:sysClr val="window" lastClr="FFFFFF"/>
      </a:lt1>
      <a:dk2>
        <a:srgbClr val="02083C"/>
      </a:dk2>
      <a:lt2>
        <a:srgbClr val="00FFFF"/>
      </a:lt2>
      <a:accent1>
        <a:srgbClr val="02083C"/>
      </a:accent1>
      <a:accent2>
        <a:srgbClr val="00FFFF"/>
      </a:accent2>
      <a:accent3>
        <a:srgbClr val="C5D201"/>
      </a:accent3>
      <a:accent4>
        <a:srgbClr val="9B62C3"/>
      </a:accent4>
      <a:accent5>
        <a:srgbClr val="FFB11D"/>
      </a:accent5>
      <a:accent6>
        <a:srgbClr val="FF5051"/>
      </a:accent6>
      <a:hlink>
        <a:srgbClr val="02083C"/>
      </a:hlink>
      <a:folHlink>
        <a:srgbClr val="00FFFF"/>
      </a:folHlink>
    </a:clrScheme>
    <a:fontScheme name="Capit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pita">
  <a:themeElements>
    <a:clrScheme name="Capita main">
      <a:dk1>
        <a:sysClr val="windowText" lastClr="000000"/>
      </a:dk1>
      <a:lt1>
        <a:sysClr val="window" lastClr="FFFFFF"/>
      </a:lt1>
      <a:dk2>
        <a:srgbClr val="02083C"/>
      </a:dk2>
      <a:lt2>
        <a:srgbClr val="00FFFF"/>
      </a:lt2>
      <a:accent1>
        <a:srgbClr val="02083C"/>
      </a:accent1>
      <a:accent2>
        <a:srgbClr val="00FFFF"/>
      </a:accent2>
      <a:accent3>
        <a:srgbClr val="C5D201"/>
      </a:accent3>
      <a:accent4>
        <a:srgbClr val="9B62C3"/>
      </a:accent4>
      <a:accent5>
        <a:srgbClr val="FFB11D"/>
      </a:accent5>
      <a:accent6>
        <a:srgbClr val="FF5051"/>
      </a:accent6>
      <a:hlink>
        <a:srgbClr val="02083C"/>
      </a:hlink>
      <a:folHlink>
        <a:srgbClr val="00FFFF"/>
      </a:folHlink>
    </a:clrScheme>
    <a:fontScheme name="Capit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apita" id="{4504EC36-47B3-42C6-A301-A02EA3F32E55}" vid="{FDEF47A8-5728-4994-BD35-1A8F9F74A49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417</Words>
  <Application>Microsoft Office PowerPoint</Application>
  <PresentationFormat>Widescreen</PresentationFormat>
  <Paragraphs>123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Helvetica</vt:lpstr>
      <vt:lpstr>Capita August 2019</vt:lpstr>
      <vt:lpstr>Capita</vt:lpstr>
      <vt:lpstr>CSPS Employer Workshops  London 8th, 9th, 10th October 2024    </vt:lpstr>
      <vt:lpstr>Retire Online - Pain Points</vt:lpstr>
      <vt:lpstr>Retire Online - Opportunities</vt:lpstr>
      <vt:lpstr>Task Manager - Pain Points &amp; Opportunities</vt:lpstr>
      <vt:lpstr>Task Manager – Task details prioritisation</vt:lpstr>
      <vt:lpstr>Dashboard – Features prioritisation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Morellato, Giovanna (TSS)</dc:creator>
  <cp:lastModifiedBy>Cole, Jo (Capita Experience Pension Solutions)</cp:lastModifiedBy>
  <cp:revision>3</cp:revision>
  <dcterms:created xsi:type="dcterms:W3CDTF">2024-10-18T11:28:37Z</dcterms:created>
  <dcterms:modified xsi:type="dcterms:W3CDTF">2025-04-17T12:14:07Z</dcterms:modified>
</cp:coreProperties>
</file>